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C55C1DB7-B55C-4A8D-9C59-125A8F88469A}" type="datetimeFigureOut">
              <a:rPr lang="ar-IQ" smtClean="0"/>
              <a:t>15/04/1444</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EB2EFEED-9E0D-414C-A744-45932F288B5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55C1DB7-B55C-4A8D-9C59-125A8F88469A}" type="datetimeFigureOut">
              <a:rPr lang="ar-IQ" smtClean="0"/>
              <a:t>15/04/1444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55C1DB7-B55C-4A8D-9C59-125A8F88469A}" type="datetimeFigureOut">
              <a:rPr lang="ar-IQ" smtClean="0"/>
              <a:t>15/04/1444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55C1DB7-B55C-4A8D-9C59-125A8F88469A}" type="datetimeFigureOut">
              <a:rPr lang="ar-IQ" smtClean="0"/>
              <a:t>15/04/1444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C55C1DB7-B55C-4A8D-9C59-125A8F88469A}" type="datetimeFigureOut">
              <a:rPr lang="ar-IQ" smtClean="0"/>
              <a:t>15/04/1444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2EFEED-9E0D-414C-A744-45932F288B5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55C1DB7-B55C-4A8D-9C59-125A8F88469A}" type="datetimeFigureOut">
              <a:rPr lang="ar-IQ" smtClean="0"/>
              <a:t>15/04/1444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C55C1DB7-B55C-4A8D-9C59-125A8F88469A}" type="datetimeFigureOut">
              <a:rPr lang="ar-IQ" smtClean="0"/>
              <a:t>15/04/1444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C55C1DB7-B55C-4A8D-9C59-125A8F88469A}" type="datetimeFigureOut">
              <a:rPr lang="ar-IQ" smtClean="0"/>
              <a:t>15/04/1444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C1DB7-B55C-4A8D-9C59-125A8F88469A}" type="datetimeFigureOut">
              <a:rPr lang="ar-IQ" smtClean="0"/>
              <a:t>15/04/1444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55C1DB7-B55C-4A8D-9C59-125A8F88469A}" type="datetimeFigureOut">
              <a:rPr lang="ar-IQ" smtClean="0"/>
              <a:t>15/04/1444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C55C1DB7-B55C-4A8D-9C59-125A8F88469A}" type="datetimeFigureOut">
              <a:rPr lang="ar-IQ" smtClean="0"/>
              <a:t>15/04/1444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EB2EFEED-9E0D-414C-A744-45932F288B53}"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55C1DB7-B55C-4A8D-9C59-125A8F88469A}" type="datetimeFigureOut">
              <a:rPr lang="ar-IQ" smtClean="0"/>
              <a:t>15/04/1444</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B2EFEED-9E0D-414C-A744-45932F288B53}"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24745"/>
            <a:ext cx="7772400" cy="1224136"/>
          </a:xfrm>
        </p:spPr>
        <p:txBody>
          <a:bodyPr>
            <a:normAutofit/>
          </a:bodyPr>
          <a:lstStyle/>
          <a:p>
            <a:pPr algn="l"/>
            <a:r>
              <a:rPr lang="en-US" dirty="0" smtClean="0">
                <a:solidFill>
                  <a:srgbClr val="FF0000"/>
                </a:solidFill>
              </a:rPr>
              <a:t>COMPUTER ETHICS</a:t>
            </a:r>
            <a:endParaRPr lang="ar-IQ" dirty="0">
              <a:solidFill>
                <a:srgbClr val="FF0000"/>
              </a:solidFill>
            </a:endParaRPr>
          </a:p>
        </p:txBody>
      </p:sp>
      <p:sp useBgFill="1">
        <p:nvSpPr>
          <p:cNvPr id="3" name="عنوان فرعي 2"/>
          <p:cNvSpPr>
            <a:spLocks noGrp="1"/>
          </p:cNvSpPr>
          <p:nvPr>
            <p:ph type="subTitle" idx="1"/>
          </p:nvPr>
        </p:nvSpPr>
        <p:spPr>
          <a:xfrm>
            <a:off x="395536" y="2492896"/>
            <a:ext cx="7376864" cy="3145904"/>
          </a:xfrm>
        </p:spPr>
        <p:txBody>
          <a:bodyPr>
            <a:normAutofit/>
          </a:bodyPr>
          <a:lstStyle/>
          <a:p>
            <a:r>
              <a:rPr lang="ar-IQ" b="1" dirty="0" smtClean="0"/>
              <a:t>المحاضرة الحادية عشر:</a:t>
            </a:r>
          </a:p>
          <a:p>
            <a:r>
              <a:rPr lang="ar-IQ" b="1" dirty="0" smtClean="0"/>
              <a:t>تتضمن المواضيع الاتية:</a:t>
            </a:r>
          </a:p>
          <a:p>
            <a:pPr algn="l"/>
            <a:r>
              <a:rPr lang="en-US" dirty="0" smtClean="0"/>
              <a:t>1. </a:t>
            </a:r>
            <a:r>
              <a:rPr lang="en-US" sz="2800" b="1" dirty="0" smtClean="0"/>
              <a:t>Attacks </a:t>
            </a:r>
            <a:r>
              <a:rPr lang="en-US" sz="2800" b="1" dirty="0"/>
              <a:t>and </a:t>
            </a:r>
            <a:r>
              <a:rPr lang="en-US" sz="2800" b="1" dirty="0" smtClean="0"/>
              <a:t>Risks Related </a:t>
            </a:r>
            <a:r>
              <a:rPr lang="en-US" sz="2800" b="1" dirty="0"/>
              <a:t>to </a:t>
            </a:r>
            <a:r>
              <a:rPr lang="en-US" sz="2800" b="1" dirty="0" smtClean="0"/>
              <a:t>Information </a:t>
            </a:r>
            <a:endParaRPr lang="ar-IQ" sz="2800" b="1" dirty="0" smtClean="0"/>
          </a:p>
          <a:p>
            <a:pPr algn="l"/>
            <a:r>
              <a:rPr lang="en-US" sz="2800" b="1" dirty="0" smtClean="0"/>
              <a:t>protection  operations.</a:t>
            </a:r>
            <a:endParaRPr lang="ar-IQ" sz="2800" b="1" dirty="0" smtClean="0"/>
          </a:p>
          <a:p>
            <a:pPr algn="l"/>
            <a:endParaRPr lang="en-US" sz="2800" b="1" dirty="0"/>
          </a:p>
          <a:p>
            <a:pPr algn="l"/>
            <a:r>
              <a:rPr lang="en-US" sz="2800" b="1" dirty="0" smtClean="0"/>
              <a:t>2.</a:t>
            </a:r>
            <a:r>
              <a:rPr lang="en-US" sz="2800" b="1" dirty="0"/>
              <a:t> THE CONCEPT OF PLAGIARISM</a:t>
            </a:r>
          </a:p>
          <a:p>
            <a:pPr algn="l"/>
            <a:endParaRPr lang="ar-IQ" dirty="0"/>
          </a:p>
        </p:txBody>
      </p:sp>
    </p:spTree>
    <p:extLst>
      <p:ext uri="{BB962C8B-B14F-4D97-AF65-F5344CB8AC3E}">
        <p14:creationId xmlns:p14="http://schemas.microsoft.com/office/powerpoint/2010/main" val="283284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4983832"/>
          </a:xfrm>
        </p:spPr>
        <p:txBody>
          <a:bodyPr>
            <a:normAutofit fontScale="77500" lnSpcReduction="20000"/>
          </a:bodyPr>
          <a:lstStyle/>
          <a:p>
            <a:pPr marL="0" indent="0" algn="l">
              <a:buNone/>
            </a:pPr>
            <a:r>
              <a:rPr lang="en-US" sz="3100" dirty="0"/>
              <a:t>4.the misleading ratios of the list of authors is also a type of scientific plagiarism in which the researcher add the name of a researcher did not participate in the search or delete the researcher participated in</a:t>
            </a:r>
          </a:p>
          <a:p>
            <a:pPr marL="0" indent="0" algn="l">
              <a:buNone/>
            </a:pPr>
            <a:r>
              <a:rPr lang="en-US" sz="3100" dirty="0"/>
              <a:t>Search for authors list. </a:t>
            </a:r>
          </a:p>
          <a:p>
            <a:pPr marL="0" indent="0" algn="l">
              <a:buNone/>
            </a:pPr>
            <a:r>
              <a:rPr lang="en-US" sz="3100" dirty="0"/>
              <a:t>5.The cloning of research is to publish the same research in more than one scientific journal and this is also a kind of scientific plagiarism. 6.Repeated scientific plagiarism may also be done using data, tables, images or search methods from another search without attributing it to the original author. </a:t>
            </a:r>
          </a:p>
          <a:p>
            <a:pPr marL="0" indent="0" algn="l">
              <a:buNone/>
            </a:pPr>
            <a:r>
              <a:rPr lang="en-US" sz="3100" dirty="0"/>
              <a:t>7.Some may not realize that once he has changed some words from sentences in a search and reused them in his research with reference to the source he has fallen into a kind of scientific plagiarism with improper wording.</a:t>
            </a:r>
          </a:p>
          <a:p>
            <a:endParaRPr lang="ar-IQ" dirty="0"/>
          </a:p>
        </p:txBody>
      </p:sp>
    </p:spTree>
    <p:extLst>
      <p:ext uri="{BB962C8B-B14F-4D97-AF65-F5344CB8AC3E}">
        <p14:creationId xmlns:p14="http://schemas.microsoft.com/office/powerpoint/2010/main" val="2244210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l">
              <a:buNone/>
            </a:pPr>
            <a:r>
              <a:rPr lang="en-US" dirty="0"/>
              <a:t>8. self-plagiarism is the researcher's use of parts of his previous research in his new research without reference to the appropriate reference on the grounds that he is the owner of the research. </a:t>
            </a:r>
          </a:p>
          <a:p>
            <a:pPr marL="0" indent="0" algn="l">
              <a:buNone/>
            </a:pPr>
            <a:r>
              <a:rPr lang="en-US" dirty="0"/>
              <a:t>9.The use of an incorrect source (hyphenated or incomplete) when writing the research is considered a kind of scientific plagiarism is called the invalid source.</a:t>
            </a:r>
          </a:p>
          <a:p>
            <a:pPr marL="0" indent="0" algn="l">
              <a:buNone/>
            </a:pPr>
            <a:r>
              <a:rPr lang="en-US" dirty="0"/>
              <a:t>10.Finally, the tenth type of plagiarism is obtaining information from a secondary source and attributing it to the original source without referring to the secondary </a:t>
            </a:r>
            <a:r>
              <a:rPr lang="en-US" dirty="0" smtClean="0"/>
              <a:t>source</a:t>
            </a:r>
            <a:r>
              <a:rPr lang="en-US" dirty="0"/>
              <a:t>. This type is called secondary source plagiarism</a:t>
            </a:r>
            <a:r>
              <a:rPr lang="en-US" dirty="0" smtClean="0"/>
              <a:t>.</a:t>
            </a:r>
            <a:endParaRPr lang="ar-IQ" dirty="0" smtClean="0"/>
          </a:p>
          <a:p>
            <a:pPr marL="0" indent="0" algn="l">
              <a:buNone/>
            </a:pPr>
            <a:endParaRPr lang="en-US" dirty="0"/>
          </a:p>
          <a:p>
            <a:endParaRPr lang="ar-IQ" dirty="0"/>
          </a:p>
        </p:txBody>
      </p:sp>
    </p:spTree>
    <p:extLst>
      <p:ext uri="{BB962C8B-B14F-4D97-AF65-F5344CB8AC3E}">
        <p14:creationId xmlns:p14="http://schemas.microsoft.com/office/powerpoint/2010/main" val="1886442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pPr marL="0" indent="0" algn="l">
              <a:buNone/>
            </a:pPr>
            <a:r>
              <a:rPr lang="en-US" dirty="0"/>
              <a:t>Universities have begun using plagiarism detection programs that detect plagiarism alone is not enough to detect all kinds of plagiarism but it works only On the detection of some types of text-based matching.</a:t>
            </a:r>
          </a:p>
          <a:p>
            <a:pPr marL="0" indent="0" algn="l">
              <a:buNone/>
            </a:pPr>
            <a:r>
              <a:rPr lang="en-US" dirty="0" smtClean="0"/>
              <a:t>Increasing </a:t>
            </a:r>
            <a:r>
              <a:rPr lang="en-US" dirty="0"/>
              <a:t>the awareness of researchers about the types of scientific research is the first way that universities should take this threat to the academic community by setting up workshops and seminars on scientific plagiarism and introducing a course for postgraduate students on scientific plagiarism and ways to avoid it. Appropriate legal legislation must also be enacted to address these crimes, which harm the reputation of universities.</a:t>
            </a:r>
          </a:p>
          <a:p>
            <a:endParaRPr lang="ar-IQ" dirty="0"/>
          </a:p>
        </p:txBody>
      </p:sp>
    </p:spTree>
    <p:extLst>
      <p:ext uri="{BB962C8B-B14F-4D97-AF65-F5344CB8AC3E}">
        <p14:creationId xmlns:p14="http://schemas.microsoft.com/office/powerpoint/2010/main" val="2472279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en-US" dirty="0"/>
              <a:t> If we want to describe the risks related to the protection operations themselves, we may be in fact facing all kinds of risks,  and attacks, but from a narrow technical point of view, including five types of methods that relate to </a:t>
            </a:r>
            <a:r>
              <a:rPr lang="ar-IQ" dirty="0" smtClean="0"/>
              <a:t>   </a:t>
            </a:r>
            <a:r>
              <a:rPr lang="en-US" dirty="0" smtClean="0"/>
              <a:t>attacks </a:t>
            </a:r>
            <a:r>
              <a:rPr lang="en-US" dirty="0"/>
              <a:t>targeting the system or </a:t>
            </a:r>
            <a:r>
              <a:rPr lang="en-US" dirty="0" smtClean="0"/>
              <a:t>strategy </a:t>
            </a:r>
            <a:r>
              <a:rPr lang="en-US" dirty="0"/>
              <a:t>of entry</a:t>
            </a:r>
            <a:r>
              <a:rPr lang="en-US" dirty="0" smtClean="0"/>
              <a:t>,</a:t>
            </a:r>
            <a:endParaRPr lang="ar-IQ" dirty="0" smtClean="0"/>
          </a:p>
          <a:p>
            <a:pPr marL="0" indent="0" algn="just">
              <a:buNone/>
            </a:pPr>
            <a:r>
              <a:rPr lang="en-US" dirty="0"/>
              <a:t>Some of which are targeted to the system of data entry and processing, and some of them classified as an initial action to achieve unauthorized access to various types of networks</a:t>
            </a:r>
            <a:r>
              <a:rPr lang="en-US" dirty="0" smtClean="0"/>
              <a:t>,                                                                                </a:t>
            </a:r>
            <a:endParaRPr lang="en-US" dirty="0"/>
          </a:p>
          <a:p>
            <a:pPr algn="l"/>
            <a:endParaRPr lang="ar-IQ" dirty="0"/>
          </a:p>
        </p:txBody>
      </p:sp>
      <p:sp>
        <p:nvSpPr>
          <p:cNvPr id="4" name="عنوان 3"/>
          <p:cNvSpPr>
            <a:spLocks noGrp="1"/>
          </p:cNvSpPr>
          <p:nvPr>
            <p:ph type="title"/>
          </p:nvPr>
        </p:nvSpPr>
        <p:spPr>
          <a:xfrm>
            <a:off x="251520" y="0"/>
            <a:ext cx="8435280" cy="1628800"/>
          </a:xfrm>
        </p:spPr>
        <p:txBody>
          <a:bodyPr>
            <a:noAutofit/>
          </a:bodyPr>
          <a:lstStyle/>
          <a:p>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smtClean="0"/>
              <a:t>Attacks </a:t>
            </a:r>
            <a:r>
              <a:rPr lang="en-US" sz="3600" b="1" dirty="0"/>
              <a:t>and Risks Related to Information protection  operations.</a:t>
            </a:r>
            <a:br>
              <a:rPr lang="en-US" sz="3600" b="1" dirty="0"/>
            </a:br>
            <a:endParaRPr lang="ar-IQ" sz="3600" dirty="0"/>
          </a:p>
        </p:txBody>
      </p:sp>
    </p:spTree>
    <p:extLst>
      <p:ext uri="{BB962C8B-B14F-4D97-AF65-F5344CB8AC3E}">
        <p14:creationId xmlns:p14="http://schemas.microsoft.com/office/powerpoint/2010/main" val="637989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12776"/>
            <a:ext cx="8229600" cy="4911824"/>
          </a:xfrm>
        </p:spPr>
        <p:txBody>
          <a:bodyPr>
            <a:normAutofit fontScale="85000" lnSpcReduction="10000"/>
          </a:bodyPr>
          <a:lstStyle/>
          <a:p>
            <a:pPr marL="0" indent="0" algn="l">
              <a:buNone/>
            </a:pPr>
            <a:r>
              <a:rPr lang="en-US" sz="2800" dirty="0"/>
              <a:t>and we briefly refer to these methods and attacks with an explanation of the names of other activities and methods and attacks related to network penetration specifically and to identify the most important weaknesses:</a:t>
            </a:r>
          </a:p>
          <a:p>
            <a:pPr marL="0" indent="0" algn="l">
              <a:buNone/>
            </a:pPr>
            <a:endParaRPr lang="en-US" sz="2800" dirty="0"/>
          </a:p>
          <a:p>
            <a:pPr marL="0" indent="0" algn="l">
              <a:buNone/>
            </a:pPr>
            <a:r>
              <a:rPr lang="en-US" sz="2800" b="1" dirty="0" err="1"/>
              <a:t>Dat</a:t>
            </a:r>
            <a:r>
              <a:rPr lang="en-US" sz="2800" b="1" dirty="0"/>
              <a:t> Diddling</a:t>
            </a:r>
            <a:r>
              <a:rPr lang="en-US" sz="2800" dirty="0"/>
              <a:t> :This attack  is aimed at altering data or creating data with fake data in the stages of entry or extraction, and in fact in dozens of patterns and technical methods.</a:t>
            </a:r>
          </a:p>
          <a:p>
            <a:pPr marL="0" indent="0" algn="l">
              <a:buNone/>
            </a:pPr>
            <a:r>
              <a:rPr lang="en-US" sz="2800" b="1" dirty="0" err="1"/>
              <a:t>Ip</a:t>
            </a:r>
            <a:r>
              <a:rPr lang="en-US" sz="2800" b="1" dirty="0"/>
              <a:t> Spoofing </a:t>
            </a:r>
            <a:r>
              <a:rPr lang="en-US" sz="2800" dirty="0"/>
              <a:t>: Convincing the Internet Protocol (disguise by exploiting the transport protocols) that the term does not mean concealment, it is a term for cheating, deception, imitations,  simulation and cynicism</a:t>
            </a:r>
          </a:p>
          <a:p>
            <a:pPr algn="l"/>
            <a:endParaRPr lang="ar-IQ" dirty="0"/>
          </a:p>
        </p:txBody>
      </p:sp>
    </p:spTree>
    <p:extLst>
      <p:ext uri="{BB962C8B-B14F-4D97-AF65-F5344CB8AC3E}">
        <p14:creationId xmlns:p14="http://schemas.microsoft.com/office/powerpoint/2010/main" val="3764023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pPr marL="0" indent="0" algn="l">
              <a:buNone/>
            </a:pPr>
            <a:r>
              <a:rPr lang="en-US" dirty="0"/>
              <a:t>But its common use now concerns internet viruses. We are talking here about a purely technical means. The attacker, by means of this method, falsifies the address attached to the packet of data transmitted so that it appears to the system as a valid address sent from within the network, so that the system allows the packet to pass as a legitimate packet .</a:t>
            </a:r>
          </a:p>
          <a:p>
            <a:pPr marL="0" indent="0" algn="l">
              <a:buNone/>
            </a:pPr>
            <a:r>
              <a:rPr lang="en-US" dirty="0"/>
              <a:t> </a:t>
            </a:r>
          </a:p>
          <a:p>
            <a:pPr marL="0" indent="0" algn="l">
              <a:buNone/>
            </a:pPr>
            <a:r>
              <a:rPr lang="en-US" b="1" dirty="0"/>
              <a:t>Password Sniffing</a:t>
            </a:r>
            <a:r>
              <a:rPr lang="en-US" dirty="0"/>
              <a:t> :Collecting Passwords the activities of abuse by using words and clipping the secret were often done in the past by guessing the passwords, taking advantage of the weakness of the words in general and the common choice of individuals for easy words related to their family environment or work environment or personal life,</a:t>
            </a:r>
          </a:p>
          <a:p>
            <a:pPr algn="l"/>
            <a:endParaRPr lang="ar-IQ" dirty="0"/>
          </a:p>
        </p:txBody>
      </p:sp>
    </p:spTree>
    <p:extLst>
      <p:ext uri="{BB962C8B-B14F-4D97-AF65-F5344CB8AC3E}">
        <p14:creationId xmlns:p14="http://schemas.microsoft.com/office/powerpoint/2010/main" val="2138599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pPr marL="0" indent="0" algn="l">
              <a:buNone/>
            </a:pPr>
            <a:r>
              <a:rPr lang="en-US" dirty="0"/>
              <a:t>The new software will be able to capture passwords while roaming in a part of the network or one of its components and monitor and follow the movement of communication on the network, so that the program originally collects the first 128 bytes or more - for example - from each network connection that is monitored and follow the movement of communication, </a:t>
            </a:r>
          </a:p>
          <a:p>
            <a:pPr marL="0" indent="0" algn="l">
              <a:buNone/>
            </a:pPr>
            <a:r>
              <a:rPr lang="en-US" dirty="0" smtClean="0"/>
              <a:t>When </a:t>
            </a:r>
            <a:r>
              <a:rPr lang="en-US" dirty="0"/>
              <a:t>the user prints the password or user name, the whole program collects and copies this information. In addition, some of these programs collect, re-analyze, and link information, and some hide the capture activity after performing the task.</a:t>
            </a:r>
          </a:p>
          <a:p>
            <a:pPr algn="l"/>
            <a:endParaRPr lang="ar-IQ" dirty="0"/>
          </a:p>
        </p:txBody>
      </p:sp>
    </p:spTree>
    <p:extLst>
      <p:ext uri="{BB962C8B-B14F-4D97-AF65-F5344CB8AC3E}">
        <p14:creationId xmlns:p14="http://schemas.microsoft.com/office/powerpoint/2010/main" val="1147100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algn="l"/>
            <a:r>
              <a:rPr lang="en-US" b="1" dirty="0"/>
              <a:t>Scanning and copying</a:t>
            </a:r>
            <a:r>
              <a:rPr lang="en-US" dirty="0"/>
              <a:t>: A method used by the program (scanner) which is a program of possibilities based on the idea of changing structures or changing the probability of information, and uses the identification of the possibilities of password or phone number of the modem, and the simplest pattern when using the list of possibilities to change the phone number scans a list of large numbers to access To one that uses a modem to connect to the internet, or to scan many possibilities for a password to reach the right word that enables the hacker to enter the system.</a:t>
            </a:r>
          </a:p>
          <a:p>
            <a:pPr algn="l"/>
            <a:endParaRPr lang="ar-IQ" dirty="0"/>
          </a:p>
        </p:txBody>
      </p:sp>
    </p:spTree>
    <p:extLst>
      <p:ext uri="{BB962C8B-B14F-4D97-AF65-F5344CB8AC3E}">
        <p14:creationId xmlns:p14="http://schemas.microsoft.com/office/powerpoint/2010/main" val="1997709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l">
              <a:buNone/>
            </a:pPr>
            <a:r>
              <a:rPr lang="en-US" b="1" dirty="0"/>
              <a:t>Attempts to exploit additional advantages</a:t>
            </a:r>
            <a:r>
              <a:rPr lang="en-US" dirty="0"/>
              <a:t>: The idea here relates to one of the strategic protection concerns. The knowledge that the user of the system - within the organization - has a specific scope of use and scope of authority for the system, but what happens in practice is that the advantages of use are increased without the risk assessment or without the knowledge of the person that in any case a hacker of the system will not only be able to destroy or tamper with the data of the user who entered the system through his subscription or via his own point of entry,</a:t>
            </a:r>
          </a:p>
          <a:p>
            <a:endParaRPr lang="ar-IQ" dirty="0"/>
          </a:p>
        </p:txBody>
      </p:sp>
    </p:spTree>
    <p:extLst>
      <p:ext uri="{BB962C8B-B14F-4D97-AF65-F5344CB8AC3E}">
        <p14:creationId xmlns:p14="http://schemas.microsoft.com/office/powerpoint/2010/main" val="3306556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a:bodyPr>
          <a:lstStyle/>
          <a:p>
            <a:pPr marL="0" indent="0" algn="l">
              <a:buNone/>
            </a:pPr>
            <a:r>
              <a:rPr lang="en-US" dirty="0"/>
              <a:t>It will simply be able to destroy the various files of the system, not even connected to the entrances that entered it because it invested the additional benefits enjoyed by the user who was entered through the entrance, </a:t>
            </a:r>
          </a:p>
          <a:p>
            <a:pPr marL="0" indent="0" algn="l">
              <a:buNone/>
            </a:pPr>
            <a:r>
              <a:rPr lang="en-US" dirty="0" smtClean="0"/>
              <a:t>and </a:t>
            </a:r>
            <a:r>
              <a:rPr lang="en-US" dirty="0"/>
              <a:t>this alone gives us the perception of the importance of information security strategy and protection in the establishment, the identification of privileges and powers may prevent in fact to get mass destruction and makes breakthroughs ineffective, and will not allow conscious strategies to say that the Dole user has advantages not known about them but will not allow their existence originally.</a:t>
            </a:r>
          </a:p>
          <a:p>
            <a:pPr algn="l"/>
            <a:endParaRPr lang="ar-IQ" dirty="0"/>
          </a:p>
        </p:txBody>
      </p:sp>
    </p:spTree>
    <p:extLst>
      <p:ext uri="{BB962C8B-B14F-4D97-AF65-F5344CB8AC3E}">
        <p14:creationId xmlns:p14="http://schemas.microsoft.com/office/powerpoint/2010/main" val="3733576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052736"/>
            <a:ext cx="8640960" cy="5805264"/>
          </a:xfrm>
        </p:spPr>
        <p:txBody>
          <a:bodyPr>
            <a:noAutofit/>
          </a:bodyPr>
          <a:lstStyle/>
          <a:p>
            <a:pPr marL="0" indent="0" algn="l">
              <a:buNone/>
            </a:pPr>
            <a:r>
              <a:rPr lang="en-US" sz="2400" b="1" dirty="0">
                <a:solidFill>
                  <a:schemeClr val="accent1">
                    <a:lumMod val="50000"/>
                  </a:schemeClr>
                </a:solidFill>
              </a:rPr>
              <a:t>THE CONCEPT OF PLAGIARISM</a:t>
            </a:r>
          </a:p>
          <a:p>
            <a:pPr marL="0" indent="0" algn="l">
              <a:buNone/>
            </a:pPr>
            <a:r>
              <a:rPr lang="en-US" sz="2400" dirty="0"/>
              <a:t>    </a:t>
            </a:r>
            <a:r>
              <a:rPr lang="en-US" sz="2000" dirty="0"/>
              <a:t>Scientific plagiarism is the use of ideas or words of another researcher without correct documentation. This is often due to a lack of awareness and research skills among researchers. Scientific plagiarism has become a threat to the academic community, especially in universities.</a:t>
            </a:r>
          </a:p>
          <a:p>
            <a:pPr marL="0" indent="0" algn="l">
              <a:buNone/>
            </a:pPr>
            <a:r>
              <a:rPr lang="en-US" sz="2000" dirty="0" smtClean="0"/>
              <a:t>Including </a:t>
            </a:r>
            <a:r>
              <a:rPr lang="en-US" sz="2000" dirty="0"/>
              <a:t>full scientific plagiarism, the theft of the scientific paper in full, 1.changing the name and address of the original researcher and the name and address of the fraudulent researcher. </a:t>
            </a:r>
          </a:p>
          <a:p>
            <a:pPr marL="0" indent="0" algn="l">
              <a:buNone/>
            </a:pPr>
            <a:r>
              <a:rPr lang="en-US" sz="2000" dirty="0"/>
              <a:t>2.Another type of scientific plagiarism is the literal transfer, in which the impersonator copies and pastes sections phrases from another search, without reference to the source or use of quotation marks.</a:t>
            </a:r>
          </a:p>
          <a:p>
            <a:pPr marL="0" indent="0" algn="l">
              <a:buNone/>
            </a:pPr>
            <a:r>
              <a:rPr lang="en-US" sz="2000" dirty="0"/>
              <a:t>3. Unethical co-operation in scientific research is also a type of scientific plagiarism, in which researchers use one of the specialized centers (in return for material) to complete parts of their research without mentioning it in published research (such as writing parts of the research, and others</a:t>
            </a:r>
            <a:r>
              <a:rPr lang="en-US" sz="2000" dirty="0" smtClean="0"/>
              <a:t>).</a:t>
            </a:r>
            <a:endParaRPr lang="en-US" sz="2000" dirty="0"/>
          </a:p>
        </p:txBody>
      </p:sp>
    </p:spTree>
    <p:extLst>
      <p:ext uri="{BB962C8B-B14F-4D97-AF65-F5344CB8AC3E}">
        <p14:creationId xmlns:p14="http://schemas.microsoft.com/office/powerpoint/2010/main" val="39887343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168</TotalTime>
  <Words>1228</Words>
  <Application>Microsoft Office PowerPoint</Application>
  <PresentationFormat>On-screen Show (4:3)</PresentationFormat>
  <Paragraphs>37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Constantia</vt:lpstr>
      <vt:lpstr>Majalla UI</vt:lpstr>
      <vt:lpstr>Traditional Arabic</vt:lpstr>
      <vt:lpstr>Wingdings 2</vt:lpstr>
      <vt:lpstr>تدفق</vt:lpstr>
      <vt:lpstr>COMPUTER ETHICS</vt:lpstr>
      <vt:lpstr>   Attacks and Risks Related to Information protection  operations.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Crimes</dc:title>
  <dc:creator>DR.Ahmed Saker 2o1O</dc:creator>
  <cp:lastModifiedBy>Asaad Al hijaj</cp:lastModifiedBy>
  <cp:revision>49</cp:revision>
  <dcterms:created xsi:type="dcterms:W3CDTF">2019-11-02T13:41:47Z</dcterms:created>
  <dcterms:modified xsi:type="dcterms:W3CDTF">2022-11-09T14:08:17Z</dcterms:modified>
</cp:coreProperties>
</file>